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57" r:id="rId5"/>
    <p:sldId id="258" r:id="rId6"/>
    <p:sldId id="260"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2C1E32F-22F6-4F60-AA28-58BF29DABCDA}" type="datetimeFigureOut">
              <a:rPr lang="en-AU" smtClean="0"/>
              <a:t>13/07/2016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2637070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C1E32F-22F6-4F60-AA28-58BF29DABCDA}" type="datetimeFigureOut">
              <a:rPr lang="en-AU" smtClean="0"/>
              <a:t>13/07/2016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265183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C1E32F-22F6-4F60-AA28-58BF29DABCDA}" type="datetimeFigureOut">
              <a:rPr lang="en-AU" smtClean="0"/>
              <a:t>13/07/2016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252641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C1E32F-22F6-4F60-AA28-58BF29DABCDA}" type="datetimeFigureOut">
              <a:rPr lang="en-AU" smtClean="0"/>
              <a:t>13/07/2016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48791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C1E32F-22F6-4F60-AA28-58BF29DABCDA}" type="datetimeFigureOut">
              <a:rPr lang="en-AU" smtClean="0"/>
              <a:t>13/07/2016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393673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2C1E32F-22F6-4F60-AA28-58BF29DABCDA}" type="datetimeFigureOut">
              <a:rPr lang="en-AU" smtClean="0"/>
              <a:t>13/07/2016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183353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2C1E32F-22F6-4F60-AA28-58BF29DABCDA}" type="datetimeFigureOut">
              <a:rPr lang="en-AU" smtClean="0"/>
              <a:t>13/07/2016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201071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2C1E32F-22F6-4F60-AA28-58BF29DABCDA}" type="datetimeFigureOut">
              <a:rPr lang="en-AU" smtClean="0"/>
              <a:t>13/07/2016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2384245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C1E32F-22F6-4F60-AA28-58BF29DABCDA}" type="datetimeFigureOut">
              <a:rPr lang="en-AU" smtClean="0"/>
              <a:t>13/07/2016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175460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1E32F-22F6-4F60-AA28-58BF29DABCDA}" type="datetimeFigureOut">
              <a:rPr lang="en-AU" smtClean="0"/>
              <a:t>13/07/2016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48623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1E32F-22F6-4F60-AA28-58BF29DABCDA}" type="datetimeFigureOut">
              <a:rPr lang="en-AU" smtClean="0"/>
              <a:t>13/07/2016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93048E-41BB-435F-91DE-1BF233CDCD55}" type="slidenum">
              <a:rPr lang="en-AU" smtClean="0"/>
              <a:t>‹#›</a:t>
            </a:fld>
            <a:endParaRPr lang="en-AU"/>
          </a:p>
        </p:txBody>
      </p:sp>
    </p:spTree>
    <p:extLst>
      <p:ext uri="{BB962C8B-B14F-4D97-AF65-F5344CB8AC3E}">
        <p14:creationId xmlns:p14="http://schemas.microsoft.com/office/powerpoint/2010/main" val="2015293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1E32F-22F6-4F60-AA28-58BF29DABCDA}" type="datetimeFigureOut">
              <a:rPr lang="en-AU" smtClean="0"/>
              <a:t>13/07/2016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3048E-41BB-435F-91DE-1BF233CDCD55}" type="slidenum">
              <a:rPr lang="en-AU" smtClean="0"/>
              <a:t>‹#›</a:t>
            </a:fld>
            <a:endParaRPr lang="en-AU"/>
          </a:p>
        </p:txBody>
      </p:sp>
    </p:spTree>
    <p:extLst>
      <p:ext uri="{BB962C8B-B14F-4D97-AF65-F5344CB8AC3E}">
        <p14:creationId xmlns:p14="http://schemas.microsoft.com/office/powerpoint/2010/main" val="351692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nyti.ms/1R6IyR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512167"/>
          </a:xfrm>
        </p:spPr>
        <p:txBody>
          <a:bodyPr/>
          <a:lstStyle/>
          <a:p>
            <a:r>
              <a:rPr lang="en-AU" dirty="0" smtClean="0"/>
              <a:t>Technology in ADR:</a:t>
            </a:r>
            <a:br>
              <a:rPr lang="en-AU" dirty="0" smtClean="0"/>
            </a:br>
            <a:r>
              <a:rPr lang="en-AU" dirty="0" smtClean="0"/>
              <a:t>Computers as Mediators</a:t>
            </a:r>
            <a:endParaRPr lang="en-AU" dirty="0"/>
          </a:p>
        </p:txBody>
      </p:sp>
      <p:sp>
        <p:nvSpPr>
          <p:cNvPr id="3" name="Subtitle 2"/>
          <p:cNvSpPr>
            <a:spLocks noGrp="1"/>
          </p:cNvSpPr>
          <p:nvPr>
            <p:ph type="subTitle" idx="1"/>
          </p:nvPr>
        </p:nvSpPr>
        <p:spPr>
          <a:xfrm>
            <a:off x="1371600" y="1700808"/>
            <a:ext cx="6400800" cy="3937992"/>
          </a:xfrm>
        </p:spPr>
        <p:txBody>
          <a:bodyPr>
            <a:normAutofit/>
          </a:bodyPr>
          <a:lstStyle/>
          <a:p>
            <a:r>
              <a:rPr lang="en-AU" b="1" dirty="0" smtClean="0"/>
              <a:t>Just when you thought it was safe to go into the water … What are the implications for barristers?</a:t>
            </a:r>
            <a:endParaRPr lang="en-AU" dirty="0" smtClean="0"/>
          </a:p>
          <a:p>
            <a:r>
              <a:rPr lang="en-AU" dirty="0" smtClean="0"/>
              <a:t>By</a:t>
            </a:r>
          </a:p>
          <a:p>
            <a:r>
              <a:rPr lang="en-AU" b="1" i="1" dirty="0" smtClean="0"/>
              <a:t>Robert Angyal SC</a:t>
            </a:r>
          </a:p>
          <a:p>
            <a:r>
              <a:rPr lang="en-AU" dirty="0" smtClean="0"/>
              <a:t>6 St James</a:t>
            </a:r>
            <a:endParaRPr lang="en-AU" dirty="0"/>
          </a:p>
        </p:txBody>
      </p:sp>
    </p:spTree>
    <p:extLst>
      <p:ext uri="{BB962C8B-B14F-4D97-AF65-F5344CB8AC3E}">
        <p14:creationId xmlns:p14="http://schemas.microsoft.com/office/powerpoint/2010/main" val="69440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Second Response:  No Threat to My Market</a:t>
            </a:r>
            <a:endParaRPr lang="en-AU" dirty="0"/>
          </a:p>
        </p:txBody>
      </p:sp>
      <p:sp>
        <p:nvSpPr>
          <p:cNvPr id="3" name="Content Placeholder 2"/>
          <p:cNvSpPr>
            <a:spLocks noGrp="1"/>
          </p:cNvSpPr>
          <p:nvPr>
            <p:ph idx="1"/>
          </p:nvPr>
        </p:nvSpPr>
        <p:spPr/>
        <p:txBody>
          <a:bodyPr>
            <a:normAutofit lnSpcReduction="10000"/>
          </a:bodyPr>
          <a:lstStyle/>
          <a:p>
            <a:r>
              <a:rPr lang="en-AU" dirty="0" smtClean="0"/>
              <a:t>Not so fast!</a:t>
            </a:r>
          </a:p>
          <a:p>
            <a:endParaRPr lang="en-AU" dirty="0"/>
          </a:p>
          <a:p>
            <a:r>
              <a:rPr lang="en-AU" dirty="0" smtClean="0"/>
              <a:t>It is only a matter of time before online dispute resolution becomes sophisticated enough to take on the big end of town in dispute resolution.</a:t>
            </a:r>
          </a:p>
          <a:p>
            <a:endParaRPr lang="en-AU" dirty="0"/>
          </a:p>
          <a:p>
            <a:r>
              <a:rPr lang="en-AU" dirty="0" smtClean="0"/>
              <a:t>So much for the Second Response.  What then?</a:t>
            </a:r>
            <a:endParaRPr lang="en-AU" dirty="0"/>
          </a:p>
        </p:txBody>
      </p:sp>
    </p:spTree>
    <p:extLst>
      <p:ext uri="{BB962C8B-B14F-4D97-AF65-F5344CB8AC3E}">
        <p14:creationId xmlns:p14="http://schemas.microsoft.com/office/powerpoint/2010/main" val="3289470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b="1" dirty="0" smtClean="0"/>
              <a:t>Third Response:  Differentiate Yourself</a:t>
            </a:r>
            <a:endParaRPr lang="en-AU" sz="3600" b="1" dirty="0"/>
          </a:p>
        </p:txBody>
      </p:sp>
      <p:sp>
        <p:nvSpPr>
          <p:cNvPr id="3" name="Content Placeholder 2"/>
          <p:cNvSpPr>
            <a:spLocks noGrp="1"/>
          </p:cNvSpPr>
          <p:nvPr>
            <p:ph idx="1"/>
          </p:nvPr>
        </p:nvSpPr>
        <p:spPr/>
        <p:txBody>
          <a:bodyPr>
            <a:normAutofit/>
          </a:bodyPr>
          <a:lstStyle/>
          <a:p>
            <a:endParaRPr lang="en-AU" dirty="0" smtClean="0"/>
          </a:p>
          <a:p>
            <a:r>
              <a:rPr lang="en-AU" dirty="0" smtClean="0"/>
              <a:t>The third response is to analyse mediation and mediation advocacy in search of skills that a computer does not have but you do have.</a:t>
            </a:r>
          </a:p>
          <a:p>
            <a:endParaRPr lang="en-AU" dirty="0"/>
          </a:p>
          <a:p>
            <a:r>
              <a:rPr lang="en-AU" dirty="0" smtClean="0"/>
              <a:t>In other words, you must differentiate yourself from a computer.</a:t>
            </a:r>
            <a:endParaRPr lang="en-AU" dirty="0"/>
          </a:p>
        </p:txBody>
      </p:sp>
    </p:spTree>
    <p:extLst>
      <p:ext uri="{BB962C8B-B14F-4D97-AF65-F5344CB8AC3E}">
        <p14:creationId xmlns:p14="http://schemas.microsoft.com/office/powerpoint/2010/main" val="1041946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Third Response:  Differentiate Yourself</a:t>
            </a:r>
            <a:endParaRPr lang="en-AU" dirty="0"/>
          </a:p>
        </p:txBody>
      </p:sp>
      <p:sp>
        <p:nvSpPr>
          <p:cNvPr id="3" name="Content Placeholder 2"/>
          <p:cNvSpPr>
            <a:spLocks noGrp="1"/>
          </p:cNvSpPr>
          <p:nvPr>
            <p:ph idx="1"/>
          </p:nvPr>
        </p:nvSpPr>
        <p:spPr/>
        <p:txBody>
          <a:bodyPr/>
          <a:lstStyle/>
          <a:p>
            <a:r>
              <a:rPr lang="en-AU" dirty="0" smtClean="0"/>
              <a:t>A </a:t>
            </a:r>
            <a:r>
              <a:rPr lang="en-AU" dirty="0"/>
              <a:t>computer can effortlessly tell you how many times “</a:t>
            </a:r>
            <a:r>
              <a:rPr lang="en-AU" i="1" dirty="0"/>
              <a:t>res </a:t>
            </a:r>
            <a:r>
              <a:rPr lang="en-AU" i="1" dirty="0" err="1"/>
              <a:t>ipsa</a:t>
            </a:r>
            <a:r>
              <a:rPr lang="en-AU" i="1" dirty="0"/>
              <a:t> </a:t>
            </a:r>
            <a:r>
              <a:rPr lang="en-AU" i="1" dirty="0" smtClean="0"/>
              <a:t>loquitur</a:t>
            </a:r>
            <a:r>
              <a:rPr lang="en-AU" dirty="0"/>
              <a:t>” appears in the </a:t>
            </a:r>
            <a:r>
              <a:rPr lang="en-AU" b="1" dirty="0"/>
              <a:t>Commonwealth Law </a:t>
            </a:r>
            <a:r>
              <a:rPr lang="en-AU" b="1" dirty="0" smtClean="0"/>
              <a:t>Reports.</a:t>
            </a:r>
          </a:p>
          <a:p>
            <a:endParaRPr lang="en-AU" b="1" dirty="0"/>
          </a:p>
          <a:p>
            <a:r>
              <a:rPr lang="en-AU" dirty="0" smtClean="0"/>
              <a:t>A computer can effortlessly tell you how </a:t>
            </a:r>
            <a:r>
              <a:rPr lang="en-AU" dirty="0"/>
              <a:t>many times </a:t>
            </a:r>
            <a:r>
              <a:rPr lang="en-AU" dirty="0" err="1"/>
              <a:t>McTiernan</a:t>
            </a:r>
            <a:r>
              <a:rPr lang="en-AU" dirty="0"/>
              <a:t> J said “</a:t>
            </a:r>
            <a:r>
              <a:rPr lang="en-AU" i="1" dirty="0"/>
              <a:t>I concur</a:t>
            </a:r>
            <a:r>
              <a:rPr lang="en-AU" i="1" dirty="0" smtClean="0"/>
              <a:t>.</a:t>
            </a:r>
            <a:r>
              <a:rPr lang="en-AU" dirty="0" smtClean="0"/>
              <a:t>”</a:t>
            </a:r>
          </a:p>
          <a:p>
            <a:endParaRPr lang="en-AU" dirty="0"/>
          </a:p>
          <a:p>
            <a:r>
              <a:rPr lang="en-AU" dirty="0" smtClean="0"/>
              <a:t>There is no point trying to compete with this.</a:t>
            </a:r>
            <a:endParaRPr lang="en-AU" dirty="0"/>
          </a:p>
          <a:p>
            <a:endParaRPr lang="en-AU" dirty="0"/>
          </a:p>
        </p:txBody>
      </p:sp>
      <p:sp>
        <p:nvSpPr>
          <p:cNvPr id="4" name="Rectangle 3"/>
          <p:cNvSpPr/>
          <p:nvPr/>
        </p:nvSpPr>
        <p:spPr>
          <a:xfrm>
            <a:off x="2286000" y="2690336"/>
            <a:ext cx="4572000" cy="369332"/>
          </a:xfrm>
          <a:prstGeom prst="rect">
            <a:avLst/>
          </a:prstGeom>
        </p:spPr>
        <p:txBody>
          <a:bodyPr>
            <a:spAutoFit/>
          </a:bodyPr>
          <a:lstStyle/>
          <a:p>
            <a:endParaRPr lang="en-AU" dirty="0"/>
          </a:p>
        </p:txBody>
      </p:sp>
    </p:spTree>
    <p:extLst>
      <p:ext uri="{BB962C8B-B14F-4D97-AF65-F5344CB8AC3E}">
        <p14:creationId xmlns:p14="http://schemas.microsoft.com/office/powerpoint/2010/main" val="3326972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b="1" dirty="0"/>
              <a:t>Third Response:  Differentiate Yourself</a:t>
            </a:r>
            <a:endParaRPr lang="en-AU" sz="3600" dirty="0"/>
          </a:p>
        </p:txBody>
      </p:sp>
      <p:sp>
        <p:nvSpPr>
          <p:cNvPr id="3" name="Content Placeholder 2"/>
          <p:cNvSpPr>
            <a:spLocks noGrp="1"/>
          </p:cNvSpPr>
          <p:nvPr>
            <p:ph idx="1"/>
          </p:nvPr>
        </p:nvSpPr>
        <p:spPr>
          <a:xfrm>
            <a:off x="457200" y="1268760"/>
            <a:ext cx="8229600" cy="5472608"/>
          </a:xfrm>
        </p:spPr>
        <p:txBody>
          <a:bodyPr>
            <a:normAutofit/>
          </a:bodyPr>
          <a:lstStyle/>
          <a:p>
            <a:r>
              <a:rPr lang="en-AU" dirty="0" smtClean="0"/>
              <a:t>Where you </a:t>
            </a:r>
            <a:r>
              <a:rPr lang="en-AU" b="1" i="1" dirty="0" smtClean="0"/>
              <a:t>can</a:t>
            </a:r>
            <a:r>
              <a:rPr lang="en-AU" dirty="0" smtClean="0"/>
              <a:t> compete is by providing skills that a computer cannot master. </a:t>
            </a:r>
          </a:p>
          <a:p>
            <a:r>
              <a:rPr lang="en-AU" dirty="0" smtClean="0"/>
              <a:t>What are these skills?</a:t>
            </a:r>
          </a:p>
          <a:p>
            <a:r>
              <a:rPr lang="en-AU" dirty="0" smtClean="0"/>
              <a:t>Examples (as a mediator):</a:t>
            </a:r>
          </a:p>
          <a:p>
            <a:pPr lvl="1"/>
            <a:r>
              <a:rPr lang="en-AU" dirty="0" smtClean="0"/>
              <a:t>Devising lateral solutions.</a:t>
            </a:r>
            <a:endParaRPr lang="en-AU" dirty="0"/>
          </a:p>
          <a:p>
            <a:pPr lvl="1"/>
            <a:r>
              <a:rPr lang="en-AU" dirty="0" smtClean="0"/>
              <a:t>Crafting an apology.</a:t>
            </a:r>
          </a:p>
          <a:p>
            <a:pPr lvl="1"/>
            <a:r>
              <a:rPr lang="en-AU" dirty="0" smtClean="0"/>
              <a:t>Anticipating and avoiding impasses.</a:t>
            </a:r>
          </a:p>
          <a:p>
            <a:pPr lvl="1"/>
            <a:r>
              <a:rPr lang="en-AU" dirty="0" smtClean="0"/>
              <a:t>Audience suggestions, please.</a:t>
            </a:r>
            <a:endParaRPr lang="en-AU" dirty="0"/>
          </a:p>
        </p:txBody>
      </p:sp>
    </p:spTree>
    <p:extLst>
      <p:ext uri="{BB962C8B-B14F-4D97-AF65-F5344CB8AC3E}">
        <p14:creationId xmlns:p14="http://schemas.microsoft.com/office/powerpoint/2010/main" val="857516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b="1" dirty="0"/>
              <a:t>Third Response:  Differentiate Yourself</a:t>
            </a:r>
            <a:endParaRPr lang="en-AU" sz="3600" dirty="0"/>
          </a:p>
        </p:txBody>
      </p:sp>
      <p:sp>
        <p:nvSpPr>
          <p:cNvPr id="3" name="Content Placeholder 2"/>
          <p:cNvSpPr>
            <a:spLocks noGrp="1"/>
          </p:cNvSpPr>
          <p:nvPr>
            <p:ph idx="1"/>
          </p:nvPr>
        </p:nvSpPr>
        <p:spPr>
          <a:xfrm>
            <a:off x="457200" y="1268760"/>
            <a:ext cx="8229600" cy="5472608"/>
          </a:xfrm>
        </p:spPr>
        <p:txBody>
          <a:bodyPr>
            <a:normAutofit/>
          </a:bodyPr>
          <a:lstStyle/>
          <a:p>
            <a:endParaRPr lang="en-AU" dirty="0" smtClean="0"/>
          </a:p>
          <a:p>
            <a:r>
              <a:rPr lang="en-AU" dirty="0" smtClean="0"/>
              <a:t>More examples (as a mediation advocate):</a:t>
            </a:r>
          </a:p>
          <a:p>
            <a:pPr marL="0" indent="0">
              <a:buNone/>
            </a:pPr>
            <a:endParaRPr lang="en-AU" dirty="0"/>
          </a:p>
          <a:p>
            <a:pPr lvl="1"/>
            <a:r>
              <a:rPr lang="en-AU" dirty="0"/>
              <a:t>Advising your client in a mediation whether an offer made to them is better than their BATNA</a:t>
            </a:r>
            <a:r>
              <a:rPr lang="en-AU" dirty="0" smtClean="0"/>
              <a:t>.</a:t>
            </a:r>
          </a:p>
          <a:p>
            <a:pPr lvl="1"/>
            <a:endParaRPr lang="en-AU" dirty="0"/>
          </a:p>
          <a:p>
            <a:pPr lvl="1"/>
            <a:r>
              <a:rPr lang="en-AU" dirty="0"/>
              <a:t>Devising lateral solutions</a:t>
            </a:r>
            <a:r>
              <a:rPr lang="en-AU" dirty="0" smtClean="0"/>
              <a:t>.</a:t>
            </a:r>
          </a:p>
          <a:p>
            <a:pPr lvl="1"/>
            <a:endParaRPr lang="en-AU" dirty="0"/>
          </a:p>
          <a:p>
            <a:pPr lvl="1"/>
            <a:r>
              <a:rPr lang="en-AU" dirty="0"/>
              <a:t>Crafting an apology</a:t>
            </a:r>
            <a:r>
              <a:rPr lang="en-AU" dirty="0" smtClean="0"/>
              <a:t>.</a:t>
            </a:r>
          </a:p>
          <a:p>
            <a:pPr lvl="1"/>
            <a:endParaRPr lang="en-AU" dirty="0" smtClean="0"/>
          </a:p>
          <a:p>
            <a:pPr lvl="1"/>
            <a:endParaRPr lang="en-AU" dirty="0"/>
          </a:p>
          <a:p>
            <a:pPr lvl="1"/>
            <a:endParaRPr lang="en-AU" dirty="0" smtClean="0"/>
          </a:p>
        </p:txBody>
      </p:sp>
    </p:spTree>
    <p:extLst>
      <p:ext uri="{BB962C8B-B14F-4D97-AF65-F5344CB8AC3E}">
        <p14:creationId xmlns:p14="http://schemas.microsoft.com/office/powerpoint/2010/main" val="2712777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b="1" dirty="0"/>
              <a:t>Third Response:  Differentiate Yourself</a:t>
            </a:r>
            <a:endParaRPr lang="en-AU" sz="3600" dirty="0"/>
          </a:p>
        </p:txBody>
      </p:sp>
      <p:sp>
        <p:nvSpPr>
          <p:cNvPr id="3" name="Content Placeholder 2"/>
          <p:cNvSpPr>
            <a:spLocks noGrp="1"/>
          </p:cNvSpPr>
          <p:nvPr>
            <p:ph idx="1"/>
          </p:nvPr>
        </p:nvSpPr>
        <p:spPr/>
        <p:txBody>
          <a:bodyPr/>
          <a:lstStyle/>
          <a:p>
            <a:pPr lvl="1"/>
            <a:endParaRPr lang="en-AU" dirty="0"/>
          </a:p>
          <a:p>
            <a:pPr marL="457200" lvl="1" indent="0">
              <a:buNone/>
            </a:pPr>
            <a:r>
              <a:rPr lang="en-AU" dirty="0"/>
              <a:t>More examples (as a mediation advocate):</a:t>
            </a:r>
          </a:p>
          <a:p>
            <a:pPr lvl="1"/>
            <a:endParaRPr lang="en-AU" dirty="0"/>
          </a:p>
          <a:p>
            <a:pPr lvl="1"/>
            <a:r>
              <a:rPr lang="en-AU" dirty="0"/>
              <a:t>Anticipating and diffusing the impact on your client of the “</a:t>
            </a:r>
            <a:r>
              <a:rPr lang="en-AU" i="1" dirty="0"/>
              <a:t>end game</a:t>
            </a:r>
            <a:r>
              <a:rPr lang="en-AU" dirty="0"/>
              <a:t>” of mediation.</a:t>
            </a:r>
          </a:p>
          <a:p>
            <a:pPr marL="457200" lvl="1" indent="0">
              <a:buNone/>
            </a:pPr>
            <a:endParaRPr lang="en-AU" dirty="0"/>
          </a:p>
          <a:p>
            <a:pPr lvl="1"/>
            <a:r>
              <a:rPr lang="en-AU" dirty="0"/>
              <a:t>Audience suggestions, please</a:t>
            </a:r>
          </a:p>
        </p:txBody>
      </p:sp>
    </p:spTree>
    <p:extLst>
      <p:ext uri="{BB962C8B-B14F-4D97-AF65-F5344CB8AC3E}">
        <p14:creationId xmlns:p14="http://schemas.microsoft.com/office/powerpoint/2010/main" val="1301999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CONCLUSION</a:t>
            </a:r>
            <a:endParaRPr lang="en-AU" b="1" dirty="0"/>
          </a:p>
        </p:txBody>
      </p:sp>
      <p:sp>
        <p:nvSpPr>
          <p:cNvPr id="3" name="Content Placeholder 2"/>
          <p:cNvSpPr>
            <a:spLocks noGrp="1"/>
          </p:cNvSpPr>
          <p:nvPr>
            <p:ph idx="1"/>
          </p:nvPr>
        </p:nvSpPr>
        <p:spPr>
          <a:xfrm>
            <a:off x="467544" y="1556792"/>
            <a:ext cx="8229600" cy="5301208"/>
          </a:xfrm>
        </p:spPr>
        <p:txBody>
          <a:bodyPr>
            <a:normAutofit/>
          </a:bodyPr>
          <a:lstStyle/>
          <a:p>
            <a:pPr algn="just"/>
            <a:r>
              <a:rPr lang="en-AU" sz="2800" dirty="0" smtClean="0"/>
              <a:t>Online dispute resolution is likely to become a threat to you as a mediator and as a mediation advocate.</a:t>
            </a:r>
          </a:p>
          <a:p>
            <a:pPr algn="just"/>
            <a:endParaRPr lang="en-AU" sz="2800" dirty="0"/>
          </a:p>
          <a:p>
            <a:pPr algn="just"/>
            <a:r>
              <a:rPr lang="en-AU" sz="2800" dirty="0" smtClean="0"/>
              <a:t>There is no point trying to smash the machines or to compete on their turf.</a:t>
            </a:r>
          </a:p>
          <a:p>
            <a:pPr algn="just"/>
            <a:endParaRPr lang="en-AU" sz="2800" dirty="0"/>
          </a:p>
          <a:p>
            <a:pPr algn="just"/>
            <a:r>
              <a:rPr lang="en-AU" sz="2800" dirty="0" smtClean="0"/>
              <a:t>There is very considerable potential for competing by differentiating your skills.</a:t>
            </a:r>
          </a:p>
          <a:p>
            <a:pPr algn="just"/>
            <a:endParaRPr lang="en-AU" sz="2800" dirty="0" smtClean="0"/>
          </a:p>
          <a:p>
            <a:pPr algn="just"/>
            <a:r>
              <a:rPr lang="en-AU" sz="2800" dirty="0" smtClean="0"/>
              <a:t>Go forth and differentiate!</a:t>
            </a:r>
          </a:p>
          <a:p>
            <a:pPr algn="just"/>
            <a:endParaRPr lang="en-AU" dirty="0"/>
          </a:p>
          <a:p>
            <a:pPr algn="just"/>
            <a:endParaRPr lang="en-AU" dirty="0" smtClean="0"/>
          </a:p>
        </p:txBody>
      </p:sp>
    </p:spTree>
    <p:extLst>
      <p:ext uri="{BB962C8B-B14F-4D97-AF65-F5344CB8AC3E}">
        <p14:creationId xmlns:p14="http://schemas.microsoft.com/office/powerpoint/2010/main" val="2578811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Just when you thought it was safe to go into the water …</a:t>
            </a:r>
            <a:endParaRPr lang="en-AU" b="1" dirty="0"/>
          </a:p>
        </p:txBody>
      </p:sp>
      <p:sp>
        <p:nvSpPr>
          <p:cNvPr id="3" name="Content Placeholder 2"/>
          <p:cNvSpPr>
            <a:spLocks noGrp="1"/>
          </p:cNvSpPr>
          <p:nvPr>
            <p:ph idx="1"/>
          </p:nvPr>
        </p:nvSpPr>
        <p:spPr>
          <a:xfrm>
            <a:off x="457200" y="1916832"/>
            <a:ext cx="8229600" cy="4824536"/>
          </a:xfrm>
        </p:spPr>
        <p:txBody>
          <a:bodyPr>
            <a:normAutofit/>
          </a:bodyPr>
          <a:lstStyle/>
          <a:p>
            <a:pPr algn="just"/>
            <a:endParaRPr lang="en-AU" dirty="0" smtClean="0"/>
          </a:p>
          <a:p>
            <a:pPr algn="just"/>
            <a:r>
              <a:rPr lang="en-AU" dirty="0" smtClean="0"/>
              <a:t>So</a:t>
            </a:r>
            <a:r>
              <a:rPr lang="en-AU" dirty="0" smtClean="0"/>
              <a:t>, you’ve realised that trial work is </a:t>
            </a:r>
            <a:r>
              <a:rPr lang="en-AU" dirty="0" smtClean="0"/>
              <a:t>becoming drastically </a:t>
            </a:r>
            <a:r>
              <a:rPr lang="en-AU" dirty="0" smtClean="0"/>
              <a:t>truncated</a:t>
            </a:r>
            <a:r>
              <a:rPr lang="en-AU" dirty="0" smtClean="0"/>
              <a:t>.</a:t>
            </a:r>
          </a:p>
          <a:p>
            <a:pPr marL="0" indent="0" algn="just">
              <a:buNone/>
            </a:pPr>
            <a:endParaRPr lang="en-AU" dirty="0" smtClean="0"/>
          </a:p>
          <a:p>
            <a:pPr algn="just"/>
            <a:r>
              <a:rPr lang="en-AU" dirty="0" smtClean="0"/>
              <a:t>You’ve re-focused your practice on mediation – in acting as a mediator, and as an advocate at mediation, and acquired the needed skills</a:t>
            </a:r>
            <a:r>
              <a:rPr lang="en-AU" dirty="0" smtClean="0"/>
              <a:t>.</a:t>
            </a:r>
            <a:endParaRPr lang="en-AU" dirty="0"/>
          </a:p>
          <a:p>
            <a:pPr algn="just"/>
            <a:endParaRPr lang="en-AU" dirty="0" smtClean="0"/>
          </a:p>
          <a:p>
            <a:pPr algn="just"/>
            <a:endParaRPr lang="en-AU" dirty="0" smtClean="0"/>
          </a:p>
          <a:p>
            <a:pPr algn="just"/>
            <a:endParaRPr lang="en-AU" dirty="0"/>
          </a:p>
        </p:txBody>
      </p:sp>
    </p:spTree>
    <p:extLst>
      <p:ext uri="{BB962C8B-B14F-4D97-AF65-F5344CB8AC3E}">
        <p14:creationId xmlns:p14="http://schemas.microsoft.com/office/powerpoint/2010/main" val="1093090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Just when you thought it was safe to go into the water …</a:t>
            </a:r>
            <a:endParaRPr lang="en-AU" dirty="0"/>
          </a:p>
        </p:txBody>
      </p:sp>
      <p:sp>
        <p:nvSpPr>
          <p:cNvPr id="3" name="Content Placeholder 2"/>
          <p:cNvSpPr>
            <a:spLocks noGrp="1"/>
          </p:cNvSpPr>
          <p:nvPr>
            <p:ph idx="1"/>
          </p:nvPr>
        </p:nvSpPr>
        <p:spPr/>
        <p:txBody>
          <a:bodyPr/>
          <a:lstStyle/>
          <a:p>
            <a:pPr algn="just"/>
            <a:endParaRPr lang="en-AU" dirty="0"/>
          </a:p>
          <a:p>
            <a:pPr algn="just"/>
            <a:r>
              <a:rPr lang="en-AU" dirty="0"/>
              <a:t>Just when you were getting comfortable in these unfamiliar roles and polishing your revised resume, you hear that a bunch of silicon chips and zeroes and ones are about to make you redundant</a:t>
            </a:r>
            <a:r>
              <a:rPr lang="en-AU" dirty="0" smtClean="0"/>
              <a:t>.</a:t>
            </a:r>
          </a:p>
          <a:p>
            <a:pPr marL="0" indent="0" algn="just">
              <a:buNone/>
            </a:pPr>
            <a:endParaRPr lang="en-AU" dirty="0"/>
          </a:p>
          <a:p>
            <a:pPr algn="just"/>
            <a:r>
              <a:rPr lang="en-AU" dirty="0"/>
              <a:t>How should you respond?</a:t>
            </a:r>
          </a:p>
          <a:p>
            <a:endParaRPr lang="en-AU" dirty="0"/>
          </a:p>
        </p:txBody>
      </p:sp>
    </p:spTree>
    <p:extLst>
      <p:ext uri="{BB962C8B-B14F-4D97-AF65-F5344CB8AC3E}">
        <p14:creationId xmlns:p14="http://schemas.microsoft.com/office/powerpoint/2010/main" val="907836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Should you take a Luddite approach and smash the machines?</a:t>
            </a:r>
            <a:endParaRPr lang="en-AU" b="1"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1844824"/>
            <a:ext cx="3960440" cy="4536504"/>
          </a:xfrm>
        </p:spPr>
      </p:pic>
    </p:spTree>
    <p:extLst>
      <p:ext uri="{BB962C8B-B14F-4D97-AF65-F5344CB8AC3E}">
        <p14:creationId xmlns:p14="http://schemas.microsoft.com/office/powerpoint/2010/main" val="1792620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t>
            </a:r>
            <a:r>
              <a:rPr lang="en-AU" i="1" dirty="0" smtClean="0"/>
              <a:t>Certain inventions in machinery …”</a:t>
            </a:r>
            <a:endParaRPr lang="en-AU" dirty="0"/>
          </a:p>
        </p:txBody>
      </p:sp>
      <p:sp>
        <p:nvSpPr>
          <p:cNvPr id="3" name="Content Placeholder 2"/>
          <p:cNvSpPr>
            <a:spLocks noGrp="1"/>
          </p:cNvSpPr>
          <p:nvPr>
            <p:ph sz="half" idx="1"/>
          </p:nvPr>
        </p:nvSpPr>
        <p:spPr/>
        <p:txBody>
          <a:bodyPr>
            <a:normAutofit fontScale="92500"/>
          </a:bodyPr>
          <a:lstStyle/>
          <a:p>
            <a:endParaRPr lang="en-AU"/>
          </a:p>
        </p:txBody>
      </p:sp>
      <p:sp>
        <p:nvSpPr>
          <p:cNvPr id="4" name="Content Placeholder 3"/>
          <p:cNvSpPr>
            <a:spLocks noGrp="1"/>
          </p:cNvSpPr>
          <p:nvPr>
            <p:ph sz="half" idx="2"/>
          </p:nvPr>
        </p:nvSpPr>
        <p:spPr/>
        <p:txBody>
          <a:bodyPr>
            <a:normAutofit fontScale="92500"/>
          </a:bodyPr>
          <a:lstStyle/>
          <a:p>
            <a:pPr marL="0" indent="0">
              <a:buNone/>
            </a:pPr>
            <a:r>
              <a:rPr lang="en-AU" dirty="0" smtClean="0"/>
              <a:t>“</a:t>
            </a:r>
            <a:r>
              <a:rPr lang="en-AU" i="1" dirty="0" smtClean="0"/>
              <a:t>Certain inventions in machinery were introduced into the staple manufacturers of the north, which greatly reduced the number of hands necessary to be employed, threw thousands out of work, and left them without legitimate means of sustaining life… .</a:t>
            </a:r>
            <a:r>
              <a:rPr lang="en-AU" dirty="0" smtClean="0"/>
              <a:t>”</a:t>
            </a:r>
            <a:endParaRPr lang="en-AU"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288" y="1124744"/>
            <a:ext cx="4122712" cy="5616624"/>
          </a:xfrm>
          <a:prstGeom prst="rect">
            <a:avLst/>
          </a:prstGeom>
        </p:spPr>
      </p:pic>
    </p:spTree>
    <p:extLst>
      <p:ext uri="{BB962C8B-B14F-4D97-AF65-F5344CB8AC3E}">
        <p14:creationId xmlns:p14="http://schemas.microsoft.com/office/powerpoint/2010/main" val="4293652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First Response:  Smash the Machines</a:t>
            </a:r>
            <a:endParaRPr lang="en-AU" b="1" dirty="0"/>
          </a:p>
        </p:txBody>
      </p:sp>
      <p:sp>
        <p:nvSpPr>
          <p:cNvPr id="5" name="Content Placeholder 4"/>
          <p:cNvSpPr>
            <a:spLocks noGrp="1"/>
          </p:cNvSpPr>
          <p:nvPr>
            <p:ph idx="1"/>
          </p:nvPr>
        </p:nvSpPr>
        <p:spPr>
          <a:xfrm>
            <a:off x="457200" y="1844824"/>
            <a:ext cx="8229600" cy="4281339"/>
          </a:xfrm>
        </p:spPr>
        <p:txBody>
          <a:bodyPr/>
          <a:lstStyle/>
          <a:p>
            <a:r>
              <a:rPr lang="en-AU" dirty="0" smtClean="0"/>
              <a:t>The instinctive response is, metaphorically, to smash the machines, </a:t>
            </a:r>
            <a:r>
              <a:rPr lang="en-AU" i="1" dirty="0" smtClean="0"/>
              <a:t>e.g.</a:t>
            </a:r>
            <a:r>
              <a:rPr lang="en-AU" dirty="0" smtClean="0"/>
              <a:t>:</a:t>
            </a:r>
          </a:p>
          <a:p>
            <a:r>
              <a:rPr lang="en-AU" dirty="0" smtClean="0"/>
              <a:t>“</a:t>
            </a:r>
            <a:r>
              <a:rPr lang="en-AU" i="1" dirty="0" smtClean="0"/>
              <a:t>It’ll never work.”  </a:t>
            </a:r>
            <a:r>
              <a:rPr lang="en-AU" dirty="0" smtClean="0"/>
              <a:t>[But it does.]</a:t>
            </a:r>
          </a:p>
          <a:p>
            <a:r>
              <a:rPr lang="en-AU" i="1" dirty="0" smtClean="0"/>
              <a:t>“Computers don’t have the emotional intelligence to be mediators/advocates at mediation.</a:t>
            </a:r>
            <a:r>
              <a:rPr lang="en-AU" dirty="0" smtClean="0"/>
              <a:t>” [Many people say this about barristers.]</a:t>
            </a:r>
          </a:p>
          <a:p>
            <a:pPr marL="0" indent="0">
              <a:buNone/>
            </a:pPr>
            <a:endParaRPr lang="en-AU" dirty="0"/>
          </a:p>
        </p:txBody>
      </p:sp>
    </p:spTree>
    <p:extLst>
      <p:ext uri="{BB962C8B-B14F-4D97-AF65-F5344CB8AC3E}">
        <p14:creationId xmlns:p14="http://schemas.microsoft.com/office/powerpoint/2010/main" val="1286486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First Response:  Smash the Machines</a:t>
            </a:r>
            <a:endParaRPr lang="en-AU" dirty="0"/>
          </a:p>
        </p:txBody>
      </p:sp>
      <p:sp>
        <p:nvSpPr>
          <p:cNvPr id="3" name="Content Placeholder 2"/>
          <p:cNvSpPr>
            <a:spLocks noGrp="1"/>
          </p:cNvSpPr>
          <p:nvPr>
            <p:ph idx="1"/>
          </p:nvPr>
        </p:nvSpPr>
        <p:spPr>
          <a:xfrm>
            <a:off x="457200" y="1340768"/>
            <a:ext cx="8229600" cy="5328592"/>
          </a:xfrm>
        </p:spPr>
        <p:txBody>
          <a:bodyPr>
            <a:normAutofit fontScale="92500"/>
          </a:bodyPr>
          <a:lstStyle/>
          <a:p>
            <a:r>
              <a:rPr lang="en-AU" dirty="0" smtClean="0"/>
              <a:t>“</a:t>
            </a:r>
            <a:r>
              <a:rPr lang="en-AU" i="1" dirty="0" smtClean="0"/>
              <a:t>Mediation requires the human touch.</a:t>
            </a:r>
            <a:r>
              <a:rPr lang="en-AU" dirty="0" smtClean="0"/>
              <a:t>” [Tell that to Lee SE-</a:t>
            </a:r>
            <a:r>
              <a:rPr lang="en-AU" dirty="0" err="1" smtClean="0"/>
              <a:t>dol</a:t>
            </a:r>
            <a:r>
              <a:rPr lang="en-AU" dirty="0" smtClean="0"/>
              <a:t>, the world champion in the board game Go (the most complex board game ever devised), after being walloped by a programme designed by Google Deep Mind in March this year. </a:t>
            </a:r>
            <a:r>
              <a:rPr lang="en-AU" dirty="0" smtClean="0"/>
              <a:t>“</a:t>
            </a:r>
            <a:r>
              <a:rPr lang="en-AU" i="1" dirty="0"/>
              <a:t>I am very surprised because I have never thought I would </a:t>
            </a:r>
            <a:r>
              <a:rPr lang="en-AU" i="1" dirty="0" smtClean="0"/>
              <a:t>lose</a:t>
            </a:r>
            <a:r>
              <a:rPr lang="en-AU" i="1" dirty="0" smtClean="0"/>
              <a:t>.</a:t>
            </a:r>
            <a:r>
              <a:rPr lang="en-AU" dirty="0" smtClean="0"/>
              <a:t>”] </a:t>
            </a:r>
            <a:r>
              <a:rPr lang="en-AU" dirty="0" smtClean="0">
                <a:hlinkClick r:id="rId2"/>
              </a:rPr>
              <a:t>http</a:t>
            </a:r>
            <a:r>
              <a:rPr lang="en-AU" dirty="0">
                <a:hlinkClick r:id="rId2"/>
              </a:rPr>
              <a:t>://</a:t>
            </a:r>
            <a:r>
              <a:rPr lang="en-AU" dirty="0" smtClean="0">
                <a:hlinkClick r:id="rId2"/>
              </a:rPr>
              <a:t>nyti.ms/1R6IyRu</a:t>
            </a:r>
            <a:endParaRPr lang="en-AU" dirty="0" smtClean="0"/>
          </a:p>
          <a:p>
            <a:pPr marL="0" indent="0">
              <a:buNone/>
            </a:pPr>
            <a:endParaRPr lang="en-AU" dirty="0" smtClean="0"/>
          </a:p>
          <a:p>
            <a:r>
              <a:rPr lang="en-AU" dirty="0" smtClean="0"/>
              <a:t>“</a:t>
            </a:r>
            <a:r>
              <a:rPr lang="en-AU" i="1" dirty="0" smtClean="0"/>
              <a:t>Government regulation will protect us from disruption by the Internet.</a:t>
            </a:r>
            <a:r>
              <a:rPr lang="en-AU" dirty="0" smtClean="0"/>
              <a:t>” [Tell that to the taxi drivers.]</a:t>
            </a:r>
            <a:endParaRPr lang="en-AU" dirty="0"/>
          </a:p>
        </p:txBody>
      </p:sp>
    </p:spTree>
    <p:extLst>
      <p:ext uri="{BB962C8B-B14F-4D97-AF65-F5344CB8AC3E}">
        <p14:creationId xmlns:p14="http://schemas.microsoft.com/office/powerpoint/2010/main" val="3823988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Second Response:  No Threat to My Market</a:t>
            </a:r>
            <a:endParaRPr lang="en-AU" b="1" dirty="0"/>
          </a:p>
        </p:txBody>
      </p:sp>
      <p:sp>
        <p:nvSpPr>
          <p:cNvPr id="3" name="Content Placeholder 2"/>
          <p:cNvSpPr>
            <a:spLocks noGrp="1"/>
          </p:cNvSpPr>
          <p:nvPr>
            <p:ph idx="1"/>
          </p:nvPr>
        </p:nvSpPr>
        <p:spPr>
          <a:xfrm>
            <a:off x="457200" y="1772816"/>
            <a:ext cx="8229600" cy="4968552"/>
          </a:xfrm>
        </p:spPr>
        <p:txBody>
          <a:bodyPr>
            <a:normAutofit/>
          </a:bodyPr>
          <a:lstStyle/>
          <a:p>
            <a:endParaRPr lang="en-AU" dirty="0" smtClean="0"/>
          </a:p>
          <a:p>
            <a:r>
              <a:rPr lang="en-AU" dirty="0" smtClean="0"/>
              <a:t>OK</a:t>
            </a:r>
            <a:r>
              <a:rPr lang="en-AU" dirty="0" smtClean="0"/>
              <a:t>, you’re not going to try to smash the machines.  Instead, you’re going to marginalise </a:t>
            </a:r>
            <a:r>
              <a:rPr lang="en-AU" dirty="0" smtClean="0"/>
              <a:t>them so that they’re not a threat.</a:t>
            </a:r>
          </a:p>
          <a:p>
            <a:endParaRPr lang="en-AU" dirty="0" smtClean="0"/>
          </a:p>
          <a:p>
            <a:r>
              <a:rPr lang="en-AU" dirty="0" smtClean="0"/>
              <a:t>At least for now, </a:t>
            </a:r>
            <a:r>
              <a:rPr lang="en-AU" dirty="0" smtClean="0"/>
              <a:t>you say, online </a:t>
            </a:r>
            <a:r>
              <a:rPr lang="en-AU" dirty="0" smtClean="0"/>
              <a:t>mediation seems to be focussing on disputes and disputants </a:t>
            </a:r>
            <a:r>
              <a:rPr lang="en-AU" i="1" dirty="0" smtClean="0"/>
              <a:t>who wouldn’t have retained lawyers anyway</a:t>
            </a:r>
            <a:r>
              <a:rPr lang="en-AU" dirty="0" smtClean="0"/>
              <a:t>.</a:t>
            </a:r>
          </a:p>
          <a:p>
            <a:endParaRPr lang="en-AU" dirty="0" smtClean="0"/>
          </a:p>
        </p:txBody>
      </p:sp>
    </p:spTree>
    <p:extLst>
      <p:ext uri="{BB962C8B-B14F-4D97-AF65-F5344CB8AC3E}">
        <p14:creationId xmlns:p14="http://schemas.microsoft.com/office/powerpoint/2010/main" val="627461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Second Response:  No Threat to My Market</a:t>
            </a:r>
            <a:endParaRPr lang="en-AU" dirty="0"/>
          </a:p>
        </p:txBody>
      </p:sp>
      <p:sp>
        <p:nvSpPr>
          <p:cNvPr id="3" name="Content Placeholder 2"/>
          <p:cNvSpPr>
            <a:spLocks noGrp="1"/>
          </p:cNvSpPr>
          <p:nvPr>
            <p:ph idx="1"/>
          </p:nvPr>
        </p:nvSpPr>
        <p:spPr>
          <a:xfrm>
            <a:off x="457200" y="1600200"/>
            <a:ext cx="8229600" cy="5141168"/>
          </a:xfrm>
        </p:spPr>
        <p:txBody>
          <a:bodyPr>
            <a:normAutofit fontScale="92500" lnSpcReduction="20000"/>
          </a:bodyPr>
          <a:lstStyle/>
          <a:p>
            <a:pPr algn="just"/>
            <a:r>
              <a:rPr lang="en-AU" dirty="0" smtClean="0"/>
              <a:t>That’s </a:t>
            </a:r>
            <a:r>
              <a:rPr lang="en-AU" dirty="0"/>
              <a:t>because either (1) the dispute is too small to warrant hiring lawyers and/or (2) the disputants can’t afford to hire lawyers</a:t>
            </a:r>
            <a:r>
              <a:rPr lang="en-AU" dirty="0" smtClean="0"/>
              <a:t>.</a:t>
            </a:r>
          </a:p>
          <a:p>
            <a:pPr algn="just"/>
            <a:endParaRPr lang="en-AU" dirty="0"/>
          </a:p>
          <a:p>
            <a:pPr algn="just"/>
            <a:r>
              <a:rPr lang="en-AU" dirty="0" smtClean="0"/>
              <a:t>So online dispute resolution is filling a gap in the legal services market that currently is not adequately served by providing legal services where, previously, none would have been provided.</a:t>
            </a:r>
          </a:p>
          <a:p>
            <a:pPr algn="just"/>
            <a:endParaRPr lang="en-AU" dirty="0"/>
          </a:p>
          <a:p>
            <a:pPr algn="just"/>
            <a:r>
              <a:rPr lang="en-AU" dirty="0" smtClean="0"/>
              <a:t>So it’s a good thing (1) because of this and (2) because it’s no threat to my market</a:t>
            </a:r>
          </a:p>
          <a:p>
            <a:endParaRPr lang="en-AU" dirty="0"/>
          </a:p>
          <a:p>
            <a:endParaRPr lang="en-AU" dirty="0"/>
          </a:p>
          <a:p>
            <a:endParaRPr lang="en-AU" dirty="0"/>
          </a:p>
        </p:txBody>
      </p:sp>
    </p:spTree>
    <p:extLst>
      <p:ext uri="{BB962C8B-B14F-4D97-AF65-F5344CB8AC3E}">
        <p14:creationId xmlns:p14="http://schemas.microsoft.com/office/powerpoint/2010/main" val="1265512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803</Words>
  <Application>Microsoft Office PowerPoint</Application>
  <PresentationFormat>On-screen Show (4:3)</PresentationFormat>
  <Paragraphs>89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Technology in ADR: Computers as Mediators</vt:lpstr>
      <vt:lpstr>Just when you thought it was safe to go into the water …</vt:lpstr>
      <vt:lpstr>Just when you thought it was safe to go into the water …</vt:lpstr>
      <vt:lpstr>Should you take a Luddite approach and smash the machines?</vt:lpstr>
      <vt:lpstr>“Certain inventions in machinery …”</vt:lpstr>
      <vt:lpstr>First Response:  Smash the Machines</vt:lpstr>
      <vt:lpstr>First Response:  Smash the Machines</vt:lpstr>
      <vt:lpstr>Second Response:  No Threat to My Market</vt:lpstr>
      <vt:lpstr>Second Response:  No Threat to My Market</vt:lpstr>
      <vt:lpstr>Second Response:  No Threat to My Market</vt:lpstr>
      <vt:lpstr>Third Response:  Differentiate Yourself</vt:lpstr>
      <vt:lpstr>Third Response:  Differentiate Yourself</vt:lpstr>
      <vt:lpstr>Third Response:  Differentiate Yourself</vt:lpstr>
      <vt:lpstr>Third Response:  Differentiate Yourself</vt:lpstr>
      <vt:lpstr>Third Response:  Differentiate Yourself</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in ADR: Computers as Mediators</dc:title>
  <dc:creator>Robert</dc:creator>
  <cp:lastModifiedBy>Robert Angyal</cp:lastModifiedBy>
  <cp:revision>24</cp:revision>
  <dcterms:created xsi:type="dcterms:W3CDTF">2016-07-12T13:14:54Z</dcterms:created>
  <dcterms:modified xsi:type="dcterms:W3CDTF">2016-07-13T05:25:58Z</dcterms:modified>
</cp:coreProperties>
</file>